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14"/>
  </p:notesMasterIdLst>
  <p:handoutMasterIdLst>
    <p:handoutMasterId r:id="rId15"/>
  </p:handoutMasterIdLst>
  <p:sldIdLst>
    <p:sldId id="359" r:id="rId2"/>
    <p:sldId id="348" r:id="rId3"/>
    <p:sldId id="349" r:id="rId4"/>
    <p:sldId id="350" r:id="rId5"/>
    <p:sldId id="351" r:id="rId6"/>
    <p:sldId id="352" r:id="rId7"/>
    <p:sldId id="353" r:id="rId8"/>
    <p:sldId id="354" r:id="rId9"/>
    <p:sldId id="355" r:id="rId10"/>
    <p:sldId id="356" r:id="rId11"/>
    <p:sldId id="357" r:id="rId12"/>
    <p:sldId id="358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dellelo" initials="c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69340D"/>
    <a:srgbClr val="136789"/>
    <a:srgbClr val="526B6B"/>
    <a:srgbClr val="322E05"/>
    <a:srgbClr val="3E3805"/>
    <a:srgbClr val="26380C"/>
    <a:srgbClr val="506028"/>
    <a:srgbClr val="3399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99" autoAdjust="0"/>
    <p:restoredTop sz="86400" autoAdjust="0"/>
  </p:normalViewPr>
  <p:slideViewPr>
    <p:cSldViewPr>
      <p:cViewPr varScale="1">
        <p:scale>
          <a:sx n="62" d="100"/>
          <a:sy n="62" d="100"/>
        </p:scale>
        <p:origin x="1420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DFFAB7-9EB2-42AE-B012-B876F6B6F628}" type="datetimeFigureOut">
              <a:rPr lang="en-US" smtClean="0"/>
              <a:pPr/>
              <a:t>11/14/2018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509C29-5E82-41ED-8CE3-0988C23D1B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110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7B491A9-5D56-A448-96C7-EB6CC08E6C9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790979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37780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Open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2166816"/>
            <a:ext cx="9144000" cy="2524369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526B6B"/>
              </a:buClr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2200"/>
            <a:ext cx="8229600" cy="1257306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1"/>
          <p:cNvSpPr>
            <a:spLocks noGrp="1"/>
          </p:cNvSpPr>
          <p:nvPr>
            <p:ph sz="quarter" idx="15"/>
          </p:nvPr>
        </p:nvSpPr>
        <p:spPr>
          <a:xfrm>
            <a:off x="703196" y="3771906"/>
            <a:ext cx="7737608" cy="672804"/>
          </a:xfrm>
        </p:spPr>
        <p:txBody>
          <a:bodyPr/>
          <a:lstStyle>
            <a:lvl1pPr algn="l">
              <a:buClr>
                <a:srgbClr val="3333CC"/>
              </a:buClr>
              <a:defRPr/>
            </a:lvl1pPr>
            <a:lvl2pPr algn="l">
              <a:buClr>
                <a:srgbClr val="3333CC"/>
              </a:buClr>
              <a:defRPr/>
            </a:lvl2pPr>
            <a:lvl3pPr algn="l">
              <a:buClr>
                <a:srgbClr val="3333CC"/>
              </a:buClr>
              <a:defRPr/>
            </a:lvl3pPr>
            <a:lvl4pPr algn="l">
              <a:buClr>
                <a:srgbClr val="3333CC"/>
              </a:buClr>
              <a:defRPr/>
            </a:lvl4pPr>
            <a:lvl5pPr algn="l"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687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19050"/>
            <a:ext cx="9052560" cy="1257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247305" y="1407393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Content Placeholder 7"/>
          <p:cNvSpPr>
            <a:spLocks noGrp="1"/>
          </p:cNvSpPr>
          <p:nvPr>
            <p:ph sz="quarter" idx="11"/>
          </p:nvPr>
        </p:nvSpPr>
        <p:spPr>
          <a:xfrm>
            <a:off x="4666904" y="1417784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338047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228600" y="4724400"/>
            <a:ext cx="8458200" cy="114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65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25400"/>
            <a:ext cx="9052560" cy="12573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415142"/>
            <a:ext cx="8610600" cy="1365080"/>
          </a:xfrm>
        </p:spPr>
        <p:txBody>
          <a:bodyPr/>
          <a:lstStyle>
            <a:lvl1pPr marL="457200" indent="-457200">
              <a:buClr>
                <a:srgbClr val="3333CC"/>
              </a:buClr>
              <a:buFont typeface="Arial" pitchFamily="34" charset="0"/>
              <a:buChar char="•"/>
              <a:defRPr sz="2600">
                <a:latin typeface="Arial" pitchFamily="34" charset="0"/>
                <a:cs typeface="Arial" pitchFamily="34" charset="0"/>
              </a:defRPr>
            </a:lvl1pPr>
            <a:lvl2pPr>
              <a:buClr>
                <a:srgbClr val="3333CC"/>
              </a:buClr>
              <a:defRPr sz="2400">
                <a:latin typeface="Arial" pitchFamily="34" charset="0"/>
                <a:cs typeface="Arial" pitchFamily="34" charset="0"/>
              </a:defRPr>
            </a:lvl2pPr>
            <a:lvl3pPr marL="1143000" indent="-228600">
              <a:buClr>
                <a:srgbClr val="3333CC"/>
              </a:buClr>
              <a:buFont typeface="Wingdings" pitchFamily="2" charset="2"/>
              <a:buChar char="§"/>
              <a:defRPr sz="2200">
                <a:latin typeface="Arial" pitchFamily="34" charset="0"/>
                <a:cs typeface="Arial" pitchFamily="34" charset="0"/>
              </a:defRPr>
            </a:lvl3pPr>
            <a:lvl4pPr marL="1371600" indent="0">
              <a:buClr>
                <a:srgbClr val="3333CC"/>
              </a:buClr>
              <a:buFontTx/>
              <a:buNone/>
              <a:defRPr>
                <a:latin typeface="Arial" pitchFamily="34" charset="0"/>
                <a:cs typeface="Arial" pitchFamily="34" charset="0"/>
              </a:defRPr>
            </a:lvl4pPr>
            <a:lvl5pPr marL="1828800" indent="0">
              <a:buClr>
                <a:srgbClr val="3333CC"/>
              </a:buClr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457200" y="3200400"/>
            <a:ext cx="2649595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Table Placeholder 15"/>
          <p:cNvSpPr>
            <a:spLocks noGrp="1"/>
          </p:cNvSpPr>
          <p:nvPr>
            <p:ph type="tbl" sz="quarter" idx="12"/>
          </p:nvPr>
        </p:nvSpPr>
        <p:spPr>
          <a:xfrm>
            <a:off x="5943600" y="3200400"/>
            <a:ext cx="2514600" cy="117348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41662" y="4753428"/>
            <a:ext cx="8673738" cy="1306734"/>
          </a:xfrm>
        </p:spPr>
        <p:txBody>
          <a:bodyPr/>
          <a:lstStyle>
            <a:lvl1pPr>
              <a:buClr>
                <a:srgbClr val="3333CC"/>
              </a:buClr>
              <a:defRPr/>
            </a:lvl1pPr>
            <a:lvl2pPr>
              <a:buClr>
                <a:srgbClr val="3333CC"/>
              </a:buClr>
              <a:defRPr/>
            </a:lvl2pPr>
            <a:lvl3pPr>
              <a:buClr>
                <a:srgbClr val="3333CC"/>
              </a:buClr>
              <a:defRPr/>
            </a:lvl3pPr>
            <a:lvl4pPr>
              <a:buClr>
                <a:srgbClr val="3333CC"/>
              </a:buClr>
              <a:defRPr/>
            </a:lvl4pPr>
            <a:lvl5pPr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6338047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3505200" y="3200400"/>
            <a:ext cx="1828800" cy="1219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4724400" y="2895600"/>
            <a:ext cx="3581400" cy="182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40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" y="76200"/>
            <a:ext cx="90525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87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696" r:id="rId2"/>
    <p:sldLayoutId id="2147483697" r:id="rId3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61963" indent="-461963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•"/>
        <a:defRPr sz="2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144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371600" indent="-457200" algn="l" defTabSz="914400" rtl="0" eaLnBrk="1" latinLnBrk="0" hangingPunct="1">
        <a:spcBef>
          <a:spcPct val="20000"/>
        </a:spcBef>
        <a:buClr>
          <a:srgbClr val="3333CC"/>
        </a:buClr>
        <a:buFont typeface="Wingdings" pitchFamily="2" charset="2"/>
        <a:buChar char="§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820863" indent="-449263" algn="l" defTabSz="914400" rtl="0" eaLnBrk="1" latinLnBrk="0" hangingPunct="1">
        <a:spcBef>
          <a:spcPct val="20000"/>
        </a:spcBef>
        <a:buClr>
          <a:srgbClr val="3333CC"/>
        </a:buClr>
        <a:buFont typeface="Courier New" pitchFamily="49" charset="0"/>
        <a:buChar char="o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2860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»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38395"/>
            <a:ext cx="8229600" cy="114300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Section 8.10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sz="quarter" idx="15"/>
          </p:nvPr>
        </p:nvSpPr>
        <p:spPr>
          <a:xfrm>
            <a:off x="703196" y="3657600"/>
            <a:ext cx="7737608" cy="611640"/>
          </a:xfrm>
          <a:noFill/>
        </p:spPr>
        <p:txBody>
          <a:bodyPr anchor="ctr">
            <a:normAutofit/>
          </a:bodyPr>
          <a:lstStyle/>
          <a:p>
            <a:pPr algn="ctr">
              <a:spcBef>
                <a:spcPts val="0"/>
              </a:spcBef>
              <a:buClr>
                <a:srgbClr val="008080"/>
              </a:buClr>
              <a:buSzPct val="25000"/>
              <a:buNone/>
            </a:pPr>
            <a:r>
              <a:rPr lang="en-US" altLang="en-US" sz="3400" dirty="0">
                <a:solidFill>
                  <a:schemeClr val="bg1"/>
                </a:solidFill>
                <a:ea typeface="Arial Black"/>
              </a:rPr>
              <a:t>Chapter 8</a:t>
            </a:r>
            <a:endParaRPr lang="en-US" sz="3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31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Greenhouse-Geisser </a:t>
            </a:r>
            <a:r>
              <a:rPr lang="en-US" dirty="0" smtClean="0"/>
              <a:t>Adjustment (1 of 3)</a:t>
            </a:r>
            <a:endParaRPr lang="en-US" dirty="0"/>
          </a:p>
        </p:txBody>
      </p:sp>
      <p:pic>
        <p:nvPicPr>
          <p:cNvPr id="11" name="Picture 2" descr="A set of command lines and tables titled Multiply the Error and Treatment degrees of freedom by a factor e (given by software). The command lines read: &#10;Prompt, modHypol equals a o v (Y tilde Treatments plus Subjects comma data equals Hypodata)&#10;Prompt, summary (modHypol).&#10;The data presented in a table is as follows.&#10;Row 1, Treatments. D f 3, Sum S q 60, Mean S q 20.000, F value 7.50, P r greater than F 0.00435, asterisk  asterisk  (unadjusted).&#10;Row 2, Subjects. D f 4, Sum S q 8, Mean S q 2.000, F value 0.75, P r greater than F 0.57672.&#10;Row 3, Residuals. D f 12, Sum S q 32, Mean S q 2.667. &#10;Hash symbol, There's lots of output in the summary, so we'll just focus on the epsilon hat and adjusted p-value. &#10;A command line reads: Prompt, summary (modHypo A d j) dollar p v a l. adjustment.&#10;Data presented in a table is as follows. TreatFactor: G G e p s 0.5203252, P r greater than F [G G],  0.02530906, H F e p s 0.7933333, P r greater than F [H F] 0.009186113.&#10;The value under G G e p s is encircled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5216" y="1397577"/>
            <a:ext cx="8113568" cy="4165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type="body" sz="quarter" idx="10"/>
          </p:nvPr>
        </p:nvSpPr>
        <p:spPr>
          <a:xfrm>
            <a:off x="994342" y="5668398"/>
            <a:ext cx="7168378" cy="5038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(see last slide for the R code to get this output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2013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Greenhouse-Geisser </a:t>
            </a:r>
            <a:r>
              <a:rPr lang="en-US" dirty="0" smtClean="0"/>
              <a:t>Adjustment (2 of 3)</a:t>
            </a:r>
            <a:endParaRPr lang="en-US" dirty="0"/>
          </a:p>
        </p:txBody>
      </p:sp>
      <p:pic>
        <p:nvPicPr>
          <p:cNvPr id="11" name="Picture 2" descr="A set of command lines and tables titled Multiply the Error and Treatment degrees of freedom by a factor epsilon caret (given by software). A command line reads:&#10;Prompt, modHypo1 equals a o v (Y tilde Treatments plus Subjects, data equals Hypodata) &#10;Prompt, summary (modHypo 1).&#10;Data presented in a table is as follows. &#10;Row 1, Treatments. D f 3, Sum S q 60, Mean S q 20.000, F value 7.50, P r greater than F 0.00435.  &#10;Row 2, Subjects. D f 4, Sum S q 8, Mean S q 2.000, F value 0.75, P r greater than F 0.57672.&#10;Row 3, Residuals. D f 12, Sum S q 32, Mean S q 2.667.  &#10;Text alongside the table reads, unadjusted.&#10;The equation title of the next table reads: Epsilon caret equals 0.52. Data presented is as follows.&#10;Row 1, Treatments. D f 1.56, Sum S q 60, Mean S q 38.462, F value 7.50, P r greater than F 0.0253.&#10;Row 2, Subjects. D f 4, Sum S q 8, Mean S q 2.000, F Value 0.39, P r greater than 0.6444.&#10;Row 3, Residuals. D f 6.24, Sum S q 32, F value 5.128.&#10;Text alongside the table reads, adjusted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488" y="1524000"/>
            <a:ext cx="8963025" cy="451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2013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Greenhouse-Geisser </a:t>
            </a:r>
            <a:r>
              <a:rPr lang="en-US" dirty="0" smtClean="0"/>
              <a:t>Adjustment (3 of 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415142"/>
            <a:ext cx="8610600" cy="9470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Here’s some R code (using the car package) to request this adjustment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10" name="Picture 2" descr="A set of command lines and a table. The command lines read&#10;Prompt, require (car) &#10;Prompt, Four C o l s equals with (Hypodata comma c bind (Y [Treatments equals equals open quotes A close quotes] comma Y [Treatments equals equals open quotes B close quotes] comma Y [Treatments equals equals open quotes C close quotes] comma Y [Treatments equals equals open quotes D close quotes])) &#10;Prompt, mod 1 equals I m (Four C o l s tilde 1) &#10;Prompt, TreatFactor equals as dot factor (1 colon 4)&#10;Prompt, TreatFrame equals data dot frame (TreatFactor) &#10;Prompt, modHypo A d j equals Anova (mod 1 comma I data equals TreatFrame comma I design equals  tilde TreatFactor). &#10;Hash symbol, There's lots of output in the summary, so we'll just focus on the epsilon hat and adjusted p-value.&#10;Prompt, summary (modHypo A d j) dollar p v a l dot adjustment.&#10;Data presented in a table is as follows.  TreatFactor: G G e p s 0.5203252, P r greater than F [G G]  0.02530906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8113" y="2590800"/>
            <a:ext cx="8867775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2013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Topic 8.10</a:t>
            </a:r>
            <a:endParaRPr lang="en-US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91895" cy="4764807"/>
          </a:xfrm>
        </p:spPr>
        <p:txBody>
          <a:bodyPr>
            <a:normAutofit/>
          </a:bodyPr>
          <a:lstStyle/>
          <a:p>
            <a:pPr marL="0" indent="0">
              <a:spcBef>
                <a:spcPts val="624"/>
              </a:spcBef>
              <a:buNone/>
            </a:pPr>
            <a:r>
              <a:rPr lang="en-US" altLang="en-US" dirty="0">
                <a:sym typeface="Symbol" panose="05050102010706020507" pitchFamily="18" charset="2"/>
              </a:rPr>
              <a:t>More repeated-measures designs</a:t>
            </a:r>
          </a:p>
          <a:p>
            <a:pPr marL="0" indent="336550">
              <a:spcBef>
                <a:spcPts val="624"/>
              </a:spcBef>
              <a:buNone/>
            </a:pPr>
            <a:r>
              <a:rPr lang="en-US" altLang="en-US" dirty="0" smtClean="0">
                <a:sym typeface="Symbol" panose="05050102010706020507" pitchFamily="18" charset="2"/>
              </a:rPr>
              <a:t>Split </a:t>
            </a:r>
            <a:r>
              <a:rPr lang="en-US" altLang="en-US" dirty="0">
                <a:sym typeface="Symbol" panose="05050102010706020507" pitchFamily="18" charset="2"/>
              </a:rPr>
              <a:t>plot</a:t>
            </a:r>
          </a:p>
          <a:p>
            <a:pPr marL="0" indent="336550">
              <a:spcBef>
                <a:spcPts val="624"/>
              </a:spcBef>
              <a:buNone/>
            </a:pPr>
            <a:r>
              <a:rPr lang="en-US" altLang="en-US" dirty="0" smtClean="0">
                <a:sym typeface="Symbol" panose="05050102010706020507" pitchFamily="18" charset="2"/>
              </a:rPr>
              <a:t>Hierarchical</a:t>
            </a:r>
            <a:endParaRPr lang="en-US" altLang="en-US" dirty="0">
              <a:sym typeface="Symbol" panose="05050102010706020507" pitchFamily="18" charset="2"/>
            </a:endParaRPr>
          </a:p>
          <a:p>
            <a:pPr marL="0" indent="336550">
              <a:spcBef>
                <a:spcPts val="624"/>
              </a:spcBef>
              <a:buNone/>
            </a:pPr>
            <a:r>
              <a:rPr lang="en-US" altLang="en-US" dirty="0" smtClean="0">
                <a:sym typeface="Symbol" panose="05050102010706020507" pitchFamily="18" charset="2"/>
              </a:rPr>
              <a:t>Latin </a:t>
            </a:r>
            <a:r>
              <a:rPr lang="en-US" altLang="en-US" dirty="0">
                <a:sym typeface="Symbol" panose="05050102010706020507" pitchFamily="18" charset="2"/>
              </a:rPr>
              <a:t>squares</a:t>
            </a:r>
          </a:p>
          <a:p>
            <a:pPr marL="0" indent="336550">
              <a:spcBef>
                <a:spcPts val="624"/>
              </a:spcBef>
              <a:buNone/>
            </a:pPr>
            <a:r>
              <a:rPr lang="en-US" altLang="en-US" dirty="0" smtClean="0">
                <a:sym typeface="Symbol" panose="05050102010706020507" pitchFamily="18" charset="2"/>
              </a:rPr>
              <a:t>Balanced </a:t>
            </a:r>
            <a:r>
              <a:rPr lang="en-US" altLang="en-US" dirty="0">
                <a:sym typeface="Symbol" panose="05050102010706020507" pitchFamily="18" charset="2"/>
              </a:rPr>
              <a:t>incomplete block</a:t>
            </a:r>
          </a:p>
          <a:p>
            <a:pPr marL="0" indent="336550">
              <a:spcBef>
                <a:spcPts val="624"/>
              </a:spcBef>
              <a:buNone/>
            </a:pPr>
            <a:r>
              <a:rPr lang="en-US" altLang="en-US" dirty="0" smtClean="0">
                <a:sym typeface="Symbol" panose="05050102010706020507" pitchFamily="18" charset="2"/>
              </a:rPr>
              <a:t>Fractional </a:t>
            </a:r>
            <a:r>
              <a:rPr lang="en-US" altLang="en-US" dirty="0">
                <a:sym typeface="Symbol" panose="05050102010706020507" pitchFamily="18" charset="2"/>
              </a:rPr>
              <a:t>factorial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altLang="en-US" dirty="0">
                <a:sym typeface="Symbol" panose="05050102010706020507" pitchFamily="18" charset="2"/>
              </a:rPr>
              <a:t>Greenhouse-</a:t>
            </a:r>
            <a:r>
              <a:rPr lang="en-US" altLang="en-US" dirty="0" err="1">
                <a:sym typeface="Symbol" panose="05050102010706020507" pitchFamily="18" charset="2"/>
              </a:rPr>
              <a:t>Geisser</a:t>
            </a:r>
            <a:r>
              <a:rPr lang="en-US" altLang="en-US" dirty="0">
                <a:sym typeface="Symbol" panose="05050102010706020507" pitchFamily="18" charset="2"/>
              </a:rPr>
              <a:t> adjustment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Split Plot Design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396668"/>
            <a:ext cx="8610600" cy="963955"/>
          </a:xfrm>
        </p:spPr>
        <p:txBody>
          <a:bodyPr>
            <a:normAutofit/>
          </a:bodyPr>
          <a:lstStyle/>
          <a:p>
            <a:pPr marL="0" indent="0">
              <a:spcBef>
                <a:spcPts val="624"/>
              </a:spcBef>
              <a:buNone/>
            </a:pPr>
            <a:r>
              <a:rPr lang="en-US" dirty="0"/>
              <a:t>Suppose we have 6 corn fields, 3 irrigated and 3 not.  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dirty="0"/>
              <a:t>We want to compare the yield for 3 varieties of corn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10" name="Picture 2" descr="Two tables titled Irrigated and not irrigated respectively. Each table has three rows and three columns. The table titled irrigated presents the following data: &#10;Row 1. Column 1: A, column 2: B, Column 3: C.&#10;Row 2. Column 1: C, column 2: A, Column 3: B.&#10;Row 3. Column 1: B, column 2: C, Column 3: A.&#10;The table titled irrigated presents the following data: &#10;Row 1. Column 1: B, column 2: C, Column 3: A.&#10;Row 2. Column 1: C, column 2: A, Column 3: B.&#10;Row 3. Column 1: A, column 2: B, Column 3: C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2291" y="2438400"/>
            <a:ext cx="5559418" cy="2052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type="body" sz="quarter" idx="10"/>
          </p:nvPr>
        </p:nvSpPr>
        <p:spPr>
          <a:xfrm>
            <a:off x="241662" y="4607838"/>
            <a:ext cx="8673738" cy="1564362"/>
          </a:xfrm>
        </p:spPr>
        <p:txBody>
          <a:bodyPr>
            <a:normAutofit/>
          </a:bodyPr>
          <a:lstStyle/>
          <a:p>
            <a:pPr marL="457200" indent="-457200">
              <a:spcBef>
                <a:spcPts val="624"/>
              </a:spcBef>
            </a:pPr>
            <a:r>
              <a:rPr lang="en-US" dirty="0"/>
              <a:t>“Subjects” are the 6 fields, with 3 measures from each</a:t>
            </a:r>
          </a:p>
          <a:p>
            <a:pPr marL="457200" indent="-457200">
              <a:spcBef>
                <a:spcPts val="624"/>
              </a:spcBef>
            </a:pPr>
            <a:r>
              <a:rPr lang="en-US" dirty="0"/>
              <a:t>3 corn varieties are within the fields</a:t>
            </a:r>
          </a:p>
          <a:p>
            <a:pPr marL="457200" indent="-457200">
              <a:spcBef>
                <a:spcPts val="624"/>
              </a:spcBef>
            </a:pPr>
            <a:r>
              <a:rPr lang="en-US" dirty="0"/>
              <a:t>2 irrigation levels are between the </a:t>
            </a:r>
            <a:r>
              <a:rPr lang="en-US" dirty="0" smtClean="0"/>
              <a:t>fields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207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Pulse Rate after Exercise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744295" cy="4841007"/>
          </a:xfrm>
        </p:spPr>
        <p:txBody>
          <a:bodyPr>
            <a:normAutofit/>
          </a:bodyPr>
          <a:lstStyle/>
          <a:p>
            <a:pPr marL="0" indent="0">
              <a:spcBef>
                <a:spcPts val="624"/>
              </a:spcBef>
              <a:buNone/>
            </a:pPr>
            <a:r>
              <a:rPr lang="en-US" dirty="0"/>
              <a:t>Factors: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b="1" dirty="0" smtClean="0"/>
              <a:t>Sex</a:t>
            </a:r>
            <a:r>
              <a:rPr lang="en-US" dirty="0" smtClean="0"/>
              <a:t>		12 </a:t>
            </a:r>
            <a:r>
              <a:rPr lang="en-US" dirty="0"/>
              <a:t>males and 12 females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b="1" dirty="0" smtClean="0"/>
              <a:t>Fitness</a:t>
            </a:r>
            <a:r>
              <a:rPr lang="en-US" dirty="0" smtClean="0"/>
              <a:t>	4 </a:t>
            </a:r>
            <a:r>
              <a:rPr lang="en-US" dirty="0"/>
              <a:t>of each sex in Low, Medium, High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b="1" dirty="0" smtClean="0"/>
              <a:t>Type</a:t>
            </a:r>
            <a:r>
              <a:rPr lang="en-US" dirty="0" smtClean="0"/>
              <a:t>		Aerobic </a:t>
            </a:r>
            <a:r>
              <a:rPr lang="en-US" dirty="0"/>
              <a:t>or Strength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b="1" dirty="0" smtClean="0"/>
              <a:t>Duration</a:t>
            </a:r>
            <a:r>
              <a:rPr lang="en-US" dirty="0" smtClean="0"/>
              <a:t>	10</a:t>
            </a:r>
            <a:r>
              <a:rPr lang="en-US" dirty="0"/>
              <a:t>, 20, 30 </a:t>
            </a:r>
            <a:r>
              <a:rPr lang="en-US" dirty="0" smtClean="0"/>
              <a:t>minutes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dirty="0"/>
              <a:t>Each subject’s pulse is recorded for all combinations of Type and </a:t>
            </a:r>
            <a:r>
              <a:rPr lang="en-US" dirty="0" smtClean="0"/>
              <a:t>Duration.</a:t>
            </a:r>
          </a:p>
          <a:p>
            <a:pPr>
              <a:spcBef>
                <a:spcPts val="624"/>
              </a:spcBef>
            </a:pPr>
            <a:r>
              <a:rPr lang="en-US" dirty="0" smtClean="0"/>
              <a:t>This </a:t>
            </a:r>
            <a:r>
              <a:rPr lang="en-US" dirty="0"/>
              <a:t>is a mixed design</a:t>
            </a:r>
          </a:p>
          <a:p>
            <a:pPr marL="457200" indent="-457200">
              <a:spcBef>
                <a:spcPts val="624"/>
              </a:spcBef>
            </a:pPr>
            <a:r>
              <a:rPr lang="en-US" b="1" dirty="0"/>
              <a:t>Sex</a:t>
            </a:r>
            <a:r>
              <a:rPr lang="en-US" dirty="0"/>
              <a:t> and </a:t>
            </a:r>
            <a:r>
              <a:rPr lang="en-US" b="1" dirty="0"/>
              <a:t>Fitness</a:t>
            </a:r>
            <a:r>
              <a:rPr lang="en-US" dirty="0"/>
              <a:t> are crossed and between subjects</a:t>
            </a:r>
          </a:p>
          <a:p>
            <a:pPr marL="457200" indent="-457200">
              <a:spcBef>
                <a:spcPts val="624"/>
              </a:spcBef>
            </a:pPr>
            <a:r>
              <a:rPr lang="en-US" b="1" dirty="0"/>
              <a:t>Type</a:t>
            </a:r>
            <a:r>
              <a:rPr lang="en-US" dirty="0"/>
              <a:t> and </a:t>
            </a:r>
            <a:r>
              <a:rPr lang="en-US" b="1" dirty="0"/>
              <a:t>Duration</a:t>
            </a:r>
            <a:r>
              <a:rPr lang="en-US" dirty="0"/>
              <a:t> are crossed and within </a:t>
            </a:r>
            <a:r>
              <a:rPr lang="en-US" dirty="0" smtClean="0"/>
              <a:t>subjects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590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Hierarchical Design (Factors nested within factors)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744295" cy="4841007"/>
          </a:xfrm>
        </p:spPr>
        <p:txBody>
          <a:bodyPr>
            <a:normAutofit/>
          </a:bodyPr>
          <a:lstStyle/>
          <a:p>
            <a:pPr marL="0" indent="0">
              <a:spcBef>
                <a:spcPts val="624"/>
              </a:spcBef>
              <a:buNone/>
            </a:pPr>
            <a:r>
              <a:rPr lang="en-US" dirty="0"/>
              <a:t>The study that produced the </a:t>
            </a:r>
            <a:r>
              <a:rPr lang="en-US" b="1" dirty="0" err="1"/>
              <a:t>RiverIron</a:t>
            </a:r>
            <a:r>
              <a:rPr lang="en-US" dirty="0"/>
              <a:t> data included: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b="1" dirty="0" smtClean="0"/>
              <a:t>River</a:t>
            </a:r>
            <a:r>
              <a:rPr lang="en-US" dirty="0" smtClean="0"/>
              <a:t>		4 </a:t>
            </a:r>
            <a:r>
              <a:rPr lang="en-US" dirty="0"/>
              <a:t>rivers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b="1" dirty="0" smtClean="0"/>
              <a:t>Site</a:t>
            </a:r>
            <a:r>
              <a:rPr lang="en-US" dirty="0" smtClean="0"/>
              <a:t>		3 </a:t>
            </a:r>
            <a:r>
              <a:rPr lang="en-US" dirty="0"/>
              <a:t>sites (up-, mid-, and downstream)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b="1" dirty="0" smtClean="0"/>
              <a:t>Month</a:t>
            </a:r>
            <a:r>
              <a:rPr lang="en-US" dirty="0" smtClean="0"/>
              <a:t>	Samples </a:t>
            </a:r>
            <a:r>
              <a:rPr lang="en-US" dirty="0"/>
              <a:t>taken in June, July, August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b="1" dirty="0" smtClean="0"/>
              <a:t>Element</a:t>
            </a:r>
            <a:r>
              <a:rPr lang="en-US" dirty="0" smtClean="0"/>
              <a:t>	Concentrations </a:t>
            </a:r>
            <a:r>
              <a:rPr lang="en-US" dirty="0"/>
              <a:t>of 25 different elements</a:t>
            </a:r>
          </a:p>
          <a:p>
            <a:pPr marL="457200" indent="-457200">
              <a:spcBef>
                <a:spcPts val="624"/>
              </a:spcBef>
            </a:pPr>
            <a:r>
              <a:rPr lang="en-US" b="1" dirty="0"/>
              <a:t>Element</a:t>
            </a:r>
            <a:r>
              <a:rPr lang="en-US" dirty="0"/>
              <a:t> is nested within </a:t>
            </a:r>
            <a:r>
              <a:rPr lang="en-US" b="1" dirty="0"/>
              <a:t>Month</a:t>
            </a:r>
          </a:p>
          <a:p>
            <a:pPr marL="457200" indent="-457200">
              <a:spcBef>
                <a:spcPts val="624"/>
              </a:spcBef>
            </a:pPr>
            <a:r>
              <a:rPr lang="en-US" b="1" dirty="0"/>
              <a:t>Month</a:t>
            </a:r>
            <a:r>
              <a:rPr lang="en-US" dirty="0"/>
              <a:t>  is nested within </a:t>
            </a:r>
            <a:r>
              <a:rPr lang="en-US" b="1" dirty="0"/>
              <a:t>Site</a:t>
            </a:r>
          </a:p>
          <a:p>
            <a:pPr marL="457200" indent="-457200">
              <a:spcBef>
                <a:spcPts val="624"/>
              </a:spcBef>
            </a:pPr>
            <a:r>
              <a:rPr lang="en-US" b="1" dirty="0"/>
              <a:t>Site</a:t>
            </a:r>
            <a:r>
              <a:rPr lang="en-US" dirty="0"/>
              <a:t> is nested within </a:t>
            </a:r>
            <a:r>
              <a:rPr lang="en-US" b="1" dirty="0" smtClean="0"/>
              <a:t>River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271590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Latin Square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31220" y="1371600"/>
            <a:ext cx="8834388" cy="559301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Consider the three irrigated fields from the cornfield example</a:t>
            </a:r>
            <a:r>
              <a:rPr lang="en-US" dirty="0" smtClean="0"/>
              <a:t>:</a:t>
            </a:r>
            <a:endParaRPr lang="en-US" dirty="0"/>
          </a:p>
        </p:txBody>
      </p:sp>
      <p:pic>
        <p:nvPicPr>
          <p:cNvPr id="14" name="Picture Placeholder 11" descr="A table is titled Irrigated. The table has three rows and three columns and presents the following data: &#10;Row 1. Column 1: A, column 2: B, Column 3: C.&#10;Row 2. Column 1: C, column 2: A, Column 3: B.&#10;Row 3. Column 1: B, column 2: C, Column 3: A.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tretch>
            <a:fillRect/>
          </a:stretch>
        </p:blipFill>
        <p:spPr>
          <a:xfrm>
            <a:off x="258868" y="2415686"/>
            <a:ext cx="3445922" cy="25367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Placeholder 12" descr="An illustration of the cardinal directions pointing North, South, East, and West.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tretch>
            <a:fillRect/>
          </a:stretch>
        </p:blipFill>
        <p:spPr>
          <a:xfrm>
            <a:off x="4047203" y="2438401"/>
            <a:ext cx="884131" cy="917561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3837274" y="2436831"/>
            <a:ext cx="4307032" cy="2668569"/>
          </a:xfrm>
        </p:spPr>
        <p:txBody>
          <a:bodyPr>
            <a:noAutofit/>
          </a:bodyPr>
          <a:lstStyle/>
          <a:p>
            <a:pPr marL="1314450" indent="0">
              <a:buNone/>
            </a:pPr>
            <a:r>
              <a:rPr lang="en-US" dirty="0"/>
              <a:t>Suppose that N/S or E/W matters</a:t>
            </a:r>
          </a:p>
          <a:p>
            <a:pPr marL="0" indent="0">
              <a:buNone/>
            </a:pPr>
            <a:r>
              <a:rPr lang="en-US" dirty="0"/>
              <a:t>Note that each corn variety appears once in each “row” and each “column.” This is called a </a:t>
            </a:r>
            <a:r>
              <a:rPr lang="en-US" b="1" dirty="0"/>
              <a:t>Latin square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type="body" sz="quarter" idx="10"/>
          </p:nvPr>
        </p:nvSpPr>
        <p:spPr>
          <a:xfrm>
            <a:off x="152400" y="5355884"/>
            <a:ext cx="8673738" cy="892516"/>
          </a:xfrm>
        </p:spPr>
        <p:txBody>
          <a:bodyPr>
            <a:normAutofit/>
          </a:bodyPr>
          <a:lstStyle/>
          <a:p>
            <a:pPr marL="796925" indent="-796925">
              <a:buNone/>
            </a:pPr>
            <a:r>
              <a:rPr lang="en-US" sz="2400" dirty="0"/>
              <a:t>Note: </a:t>
            </a:r>
            <a:r>
              <a:rPr lang="en-US" sz="2400" dirty="0" smtClean="0"/>
              <a:t>A </a:t>
            </a:r>
            <a:r>
              <a:rPr lang="en-US" sz="2400" dirty="0"/>
              <a:t>second Latin square was used for the fields that were not irrigated.</a:t>
            </a:r>
          </a:p>
        </p:txBody>
      </p:sp>
    </p:spTree>
    <p:extLst>
      <p:ext uri="{BB962C8B-B14F-4D97-AF65-F5344CB8AC3E}">
        <p14:creationId xmlns:p14="http://schemas.microsoft.com/office/powerpoint/2010/main" val="3932013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Balanced Incomplete Block Design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624"/>
              </a:spcBef>
              <a:buNone/>
            </a:pPr>
            <a:r>
              <a:rPr lang="en-US" sz="2400" dirty="0"/>
              <a:t>Suppose that we want to measure maze times for 4 rats with 4 different maze configurations, BUT due to time constraints, we have time for only 3 runs for each rat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graphicFrame>
        <p:nvGraphicFramePr>
          <p:cNvPr id="10" name="Table Placeholder 9">
            <a:extLst>
              <a:ext uri="{FF2B5EF4-FFF2-40B4-BE49-F238E27FC236}">
                <a16:creationId xmlns:a16="http://schemas.microsoft.com/office/drawing/2014/main" xmlns="" id="{9AE0B96E-8C3E-472F-8EFD-2BD162C488E8}"/>
              </a:ext>
            </a:extLst>
          </p:cNvPr>
          <p:cNvGraphicFramePr>
            <a:graphicFrameLocks noGrp="1"/>
          </p:cNvGraphicFramePr>
          <p:nvPr>
            <p:ph type="tbl" sz="quarter" idx="12"/>
            <p:extLst>
              <p:ext uri="{D42A27DB-BD31-4B8C-83A1-F6EECF244321}">
                <p14:modId xmlns:p14="http://schemas.microsoft.com/office/powerpoint/2010/main" val="2382563085"/>
              </p:ext>
            </p:extLst>
          </p:nvPr>
        </p:nvGraphicFramePr>
        <p:xfrm>
          <a:off x="1752600" y="2743200"/>
          <a:ext cx="4876800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xmlns="" val="171728197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320288784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70174072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3199337929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/>
                      <a:endParaRPr lang="en-US" sz="1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Run 1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Run 2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Run 3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414270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Rat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154071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Arial" pitchFamily="34" charset="0"/>
                          <a:cs typeface="Arial" pitchFamily="34" charset="0"/>
                        </a:rPr>
                        <a:t>Rat 2</a:t>
                      </a:r>
                      <a:endParaRPr lang="en-US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4067708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Arial" pitchFamily="34" charset="0"/>
                          <a:cs typeface="Arial" pitchFamily="34" charset="0"/>
                        </a:rPr>
                        <a:t>Rat 3</a:t>
                      </a:r>
                      <a:endParaRPr lang="en-US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4284243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Arial" pitchFamily="34" charset="0"/>
                          <a:cs typeface="Arial" pitchFamily="34" charset="0"/>
                        </a:rPr>
                        <a:t>Rat 4</a:t>
                      </a:r>
                      <a:endParaRPr lang="en-US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itchFamily="34" charset="0"/>
                          <a:cs typeface="Arial" pitchFamily="34" charset="0"/>
                        </a:rPr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07026585"/>
                  </a:ext>
                </a:extLst>
              </a:tr>
            </a:tbl>
          </a:graphicData>
        </a:graphic>
      </p:graphicFrame>
      <p:sp>
        <p:nvSpPr>
          <p:cNvPr id="5" name="Content Placeholder 4"/>
          <p:cNvSpPr>
            <a:spLocks noGrp="1"/>
          </p:cNvSpPr>
          <p:nvPr>
            <p:ph type="body" sz="quarter" idx="10"/>
          </p:nvPr>
        </p:nvSpPr>
        <p:spPr>
          <a:xfrm>
            <a:off x="241662" y="4753428"/>
            <a:ext cx="8673738" cy="1418772"/>
          </a:xfrm>
        </p:spPr>
        <p:txBody>
          <a:bodyPr>
            <a:normAutofit lnSpcReduction="10000"/>
          </a:bodyPr>
          <a:lstStyle/>
          <a:p>
            <a:pPr marL="457200" indent="-457200">
              <a:lnSpc>
                <a:spcPct val="110000"/>
              </a:lnSpc>
              <a:spcBef>
                <a:spcPts val="624"/>
              </a:spcBef>
            </a:pPr>
            <a:r>
              <a:rPr lang="en-US" sz="2400" dirty="0"/>
              <a:t>Each maze appears once in each run order</a:t>
            </a:r>
          </a:p>
          <a:p>
            <a:pPr marL="457200" indent="-457200">
              <a:lnSpc>
                <a:spcPct val="110000"/>
              </a:lnSpc>
              <a:spcBef>
                <a:spcPts val="624"/>
              </a:spcBef>
            </a:pPr>
            <a:r>
              <a:rPr lang="en-US" sz="2400" dirty="0"/>
              <a:t>Each maze is left out for exactly one rat</a:t>
            </a:r>
          </a:p>
          <a:p>
            <a:pPr marL="457200" indent="-457200">
              <a:lnSpc>
                <a:spcPct val="110000"/>
              </a:lnSpc>
              <a:spcBef>
                <a:spcPts val="624"/>
              </a:spcBef>
            </a:pPr>
            <a:r>
              <a:rPr lang="en-US" sz="2400" dirty="0"/>
              <a:t>Each pair of mazes (e.g., AB) appears for exactly 2 </a:t>
            </a:r>
            <a:r>
              <a:rPr lang="en-US" sz="2400" dirty="0" smtClean="0"/>
              <a:t>rats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32013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Fractional Factorial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744295" cy="4841007"/>
          </a:xfrm>
        </p:spPr>
        <p:txBody>
          <a:bodyPr>
            <a:normAutofit/>
          </a:bodyPr>
          <a:lstStyle/>
          <a:p>
            <a:pPr marL="0" indent="0">
              <a:spcBef>
                <a:spcPts val="624"/>
              </a:spcBef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Consider the pulse after exercise experiment: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Sex</a:t>
            </a:r>
            <a:r>
              <a:rPr lang="en-US" sz="2400" dirty="0" smtClean="0">
                <a:solidFill>
                  <a:schemeClr val="tx1"/>
                </a:solidFill>
              </a:rPr>
              <a:t>		12 </a:t>
            </a:r>
            <a:r>
              <a:rPr lang="en-US" sz="2400" dirty="0">
                <a:solidFill>
                  <a:schemeClr val="tx1"/>
                </a:solidFill>
              </a:rPr>
              <a:t>males and 12 females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Fitness</a:t>
            </a:r>
            <a:r>
              <a:rPr lang="en-US" sz="2400" dirty="0" smtClean="0">
                <a:solidFill>
                  <a:schemeClr val="tx1"/>
                </a:solidFill>
              </a:rPr>
              <a:t>	4 </a:t>
            </a:r>
            <a:r>
              <a:rPr lang="en-US" sz="2400" dirty="0">
                <a:solidFill>
                  <a:schemeClr val="tx1"/>
                </a:solidFill>
              </a:rPr>
              <a:t>of each sex in Low, Medium, High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Type</a:t>
            </a:r>
            <a:r>
              <a:rPr lang="en-US" sz="2400" dirty="0" smtClean="0">
                <a:solidFill>
                  <a:schemeClr val="tx1"/>
                </a:solidFill>
              </a:rPr>
              <a:t>		Aerobic </a:t>
            </a:r>
            <a:r>
              <a:rPr lang="en-US" sz="2400" dirty="0">
                <a:solidFill>
                  <a:schemeClr val="tx1"/>
                </a:solidFill>
              </a:rPr>
              <a:t>or Strength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Duration</a:t>
            </a:r>
            <a:r>
              <a:rPr lang="en-US" sz="2400" dirty="0" smtClean="0">
                <a:solidFill>
                  <a:schemeClr val="tx1"/>
                </a:solidFill>
              </a:rPr>
              <a:t>	10</a:t>
            </a:r>
            <a:r>
              <a:rPr lang="en-US" sz="2400" dirty="0">
                <a:solidFill>
                  <a:schemeClr val="tx1"/>
                </a:solidFill>
              </a:rPr>
              <a:t>, 20, 30 </a:t>
            </a:r>
            <a:r>
              <a:rPr lang="en-US" sz="2400" dirty="0" smtClean="0">
                <a:solidFill>
                  <a:schemeClr val="tx1"/>
                </a:solidFill>
              </a:rPr>
              <a:t>minutes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sz="2400" dirty="0" smtClean="0"/>
              <a:t>Sample = 24 Subjects × 2Types × 3 Durations = 144</a:t>
            </a:r>
            <a:endParaRPr lang="en-US" sz="2400" dirty="0">
              <a:solidFill>
                <a:schemeClr val="tx1"/>
              </a:solidFill>
            </a:endParaRPr>
          </a:p>
          <a:p>
            <a:pPr marL="0" indent="0">
              <a:spcBef>
                <a:spcPts val="624"/>
              </a:spcBef>
              <a:buNone/>
            </a:pPr>
            <a:r>
              <a:rPr lang="en-US" sz="2400" dirty="0">
                <a:solidFill>
                  <a:schemeClr val="tx1"/>
                </a:solidFill>
              </a:rPr>
              <a:t>Suppose that’s too expensive (or you can’t get each subject to do 6 runs for Type </a:t>
            </a:r>
            <a:r>
              <a:rPr lang="en-US" sz="2400" dirty="0" smtClean="0">
                <a:solidFill>
                  <a:schemeClr val="tx1"/>
                </a:solidFill>
              </a:rPr>
              <a:t>× Duration</a:t>
            </a:r>
            <a:r>
              <a:rPr lang="en-US" sz="2400" dirty="0">
                <a:solidFill>
                  <a:schemeClr val="tx1"/>
                </a:solidFill>
              </a:rPr>
              <a:t>)</a:t>
            </a:r>
          </a:p>
          <a:p>
            <a:pPr marL="0" indent="0">
              <a:spcBef>
                <a:spcPts val="624"/>
              </a:spcBef>
              <a:buNone/>
            </a:pPr>
            <a:r>
              <a:rPr lang="en-US" sz="2400" dirty="0">
                <a:solidFill>
                  <a:schemeClr val="tx1"/>
                </a:solidFill>
              </a:rPr>
              <a:t>A </a:t>
            </a:r>
            <a:r>
              <a:rPr lang="en-US" sz="2400" b="1" dirty="0">
                <a:solidFill>
                  <a:schemeClr val="tx1"/>
                </a:solidFill>
              </a:rPr>
              <a:t>fractional factorial design </a:t>
            </a:r>
            <a:r>
              <a:rPr lang="en-US" sz="2400" dirty="0">
                <a:solidFill>
                  <a:schemeClr val="tx1"/>
                </a:solidFill>
              </a:rPr>
              <a:t>requires fewer runs per subject but still maintains balance and allows for estimating main effects and two-way interactions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013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Hypothetical Dataset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43114" y="1371600"/>
            <a:ext cx="8610600" cy="1023258"/>
          </a:xfrm>
        </p:spPr>
        <p:txBody>
          <a:bodyPr>
            <a:normAutofit/>
          </a:bodyPr>
          <a:lstStyle/>
          <a:p>
            <a:pPr marL="0" indent="0">
              <a:spcBef>
                <a:spcPts val="624"/>
              </a:spcBef>
              <a:buNone/>
            </a:pPr>
            <a:r>
              <a:rPr lang="en-US" dirty="0"/>
              <a:t>Five subjects (I, II, III, IV, V</a:t>
            </a:r>
            <a:r>
              <a:rPr lang="en-US" dirty="0" smtClean="0"/>
              <a:t>)</a:t>
            </a:r>
            <a:endParaRPr lang="en-US" dirty="0"/>
          </a:p>
          <a:p>
            <a:pPr marL="0" indent="0">
              <a:spcBef>
                <a:spcPts val="624"/>
              </a:spcBef>
              <a:buNone/>
            </a:pPr>
            <a:r>
              <a:rPr lang="en-US" dirty="0"/>
              <a:t>Four treatment levels (A, B, C, D</a:t>
            </a:r>
            <a:r>
              <a:rPr lang="en-US" dirty="0" smtClean="0"/>
              <a:t>)</a:t>
            </a:r>
            <a:endParaRPr lang="en-US" dirty="0"/>
          </a:p>
        </p:txBody>
      </p:sp>
      <p:graphicFrame>
        <p:nvGraphicFramePr>
          <p:cNvPr id="10" name="Table Placeholder 9">
            <a:extLst>
              <a:ext uri="{FF2B5EF4-FFF2-40B4-BE49-F238E27FC236}">
                <a16:creationId xmlns:a16="http://schemas.microsoft.com/office/drawing/2014/main" xmlns="" id="{BE87167B-300F-4065-B482-428805BA0A13}"/>
              </a:ext>
            </a:extLst>
          </p:cNvPr>
          <p:cNvGraphicFramePr>
            <a:graphicFrameLocks noGrp="1"/>
          </p:cNvGraphicFramePr>
          <p:nvPr>
            <p:ph type="tbl" sz="quarter" idx="12"/>
            <p:extLst>
              <p:ext uri="{D42A27DB-BD31-4B8C-83A1-F6EECF244321}">
                <p14:modId xmlns:p14="http://schemas.microsoft.com/office/powerpoint/2010/main" val="2359283332"/>
              </p:ext>
            </p:extLst>
          </p:nvPr>
        </p:nvGraphicFramePr>
        <p:xfrm>
          <a:off x="1757179" y="2529840"/>
          <a:ext cx="5629642" cy="2346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30605">
                  <a:extLst>
                    <a:ext uri="{9D8B030D-6E8A-4147-A177-3AD203B41FA5}">
                      <a16:colId xmlns:a16="http://schemas.microsoft.com/office/drawing/2014/main" xmlns="" val="1717281977"/>
                    </a:ext>
                  </a:extLst>
                </a:gridCol>
                <a:gridCol w="892108">
                  <a:extLst>
                    <a:ext uri="{9D8B030D-6E8A-4147-A177-3AD203B41FA5}">
                      <a16:colId xmlns:a16="http://schemas.microsoft.com/office/drawing/2014/main" xmlns="" val="3202887843"/>
                    </a:ext>
                  </a:extLst>
                </a:gridCol>
                <a:gridCol w="892108">
                  <a:extLst>
                    <a:ext uri="{9D8B030D-6E8A-4147-A177-3AD203B41FA5}">
                      <a16:colId xmlns:a16="http://schemas.microsoft.com/office/drawing/2014/main" xmlns="" val="701740727"/>
                    </a:ext>
                  </a:extLst>
                </a:gridCol>
                <a:gridCol w="892108">
                  <a:extLst>
                    <a:ext uri="{9D8B030D-6E8A-4147-A177-3AD203B41FA5}">
                      <a16:colId xmlns:a16="http://schemas.microsoft.com/office/drawing/2014/main" xmlns="" val="3199337929"/>
                    </a:ext>
                  </a:extLst>
                </a:gridCol>
                <a:gridCol w="892108">
                  <a:extLst>
                    <a:ext uri="{9D8B030D-6E8A-4147-A177-3AD203B41FA5}">
                      <a16:colId xmlns:a16="http://schemas.microsoft.com/office/drawing/2014/main" xmlns="" val="235690274"/>
                    </a:ext>
                  </a:extLst>
                </a:gridCol>
                <a:gridCol w="1030605">
                  <a:extLst>
                    <a:ext uri="{9D8B030D-6E8A-4147-A177-3AD203B41FA5}">
                      <a16:colId xmlns:a16="http://schemas.microsoft.com/office/drawing/2014/main" xmlns="" val="10984504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B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C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D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Mean</a:t>
                      </a:r>
                      <a:endParaRPr lang="en-US" sz="1600" b="0" dirty="0">
                        <a:solidFill>
                          <a:srgbClr val="FFFF66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1414270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en-US" sz="1600" dirty="0">
                        <a:solidFill>
                          <a:srgbClr val="FFFF66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7154071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n-US" sz="1600" dirty="0">
                        <a:solidFill>
                          <a:srgbClr val="FFFF66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44067708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III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en-US" sz="1600" dirty="0">
                        <a:solidFill>
                          <a:srgbClr val="FFFF66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84284243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IV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en-US" sz="1600" dirty="0">
                        <a:solidFill>
                          <a:srgbClr val="FFFF66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40702658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V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en-US" sz="1600" dirty="0">
                        <a:solidFill>
                          <a:srgbClr val="FFFF66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8913093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Mean</a:t>
                      </a:r>
                      <a:endParaRPr lang="en-US" sz="1600" dirty="0">
                        <a:solidFill>
                          <a:srgbClr val="FFFF66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en-US" sz="1600" dirty="0">
                        <a:solidFill>
                          <a:srgbClr val="FFFF66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en-US" sz="1600" dirty="0">
                        <a:solidFill>
                          <a:srgbClr val="FFFF66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en-US" sz="1600" dirty="0">
                        <a:solidFill>
                          <a:srgbClr val="FFFF66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en-US" sz="1600" dirty="0">
                        <a:solidFill>
                          <a:srgbClr val="FFFF66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en-US" sz="16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441783551"/>
                  </a:ext>
                </a:extLst>
              </a:tr>
            </a:tbl>
          </a:graphicData>
        </a:graphic>
      </p:graphicFrame>
      <p:sp>
        <p:nvSpPr>
          <p:cNvPr id="5" name="Content Placeholder 4"/>
          <p:cNvSpPr>
            <a:spLocks noGrp="1"/>
          </p:cNvSpPr>
          <p:nvPr>
            <p:ph type="body" sz="quarter" idx="10"/>
          </p:nvPr>
        </p:nvSpPr>
        <p:spPr>
          <a:xfrm>
            <a:off x="241662" y="4941666"/>
            <a:ext cx="8673738" cy="1306734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spcBef>
                <a:spcPts val="624"/>
              </a:spcBef>
              <a:buNone/>
            </a:pPr>
            <a:r>
              <a:rPr lang="en-US" sz="2400" dirty="0"/>
              <a:t>A &amp; B are positively related</a:t>
            </a:r>
          </a:p>
          <a:p>
            <a:pPr marL="0" indent="0">
              <a:lnSpc>
                <a:spcPct val="110000"/>
              </a:lnSpc>
              <a:spcBef>
                <a:spcPts val="624"/>
              </a:spcBef>
              <a:buNone/>
            </a:pPr>
            <a:r>
              <a:rPr lang="en-US" sz="2400" dirty="0"/>
              <a:t>A &amp; C are (perfectly) negatively related</a:t>
            </a:r>
          </a:p>
          <a:p>
            <a:pPr marL="0" indent="0">
              <a:lnSpc>
                <a:spcPct val="110000"/>
              </a:lnSpc>
              <a:spcBef>
                <a:spcPts val="624"/>
              </a:spcBef>
              <a:buNone/>
            </a:pPr>
            <a:r>
              <a:rPr lang="en-US" sz="2400" dirty="0">
                <a:sym typeface="Symbol" panose="05050102010706020507" pitchFamily="18" charset="2"/>
              </a:rPr>
              <a:t> Strong interaction Subject </a:t>
            </a:r>
            <a:r>
              <a:rPr lang="en-US" sz="2400" dirty="0" smtClean="0">
                <a:sym typeface="Symbol" panose="05050102010706020507" pitchFamily="18" charset="2"/>
              </a:rPr>
              <a:t>× Treatment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32013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gerinvitels3e_lectureslides_ch01_fin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bergerinvitels3e_lectureslides_ch01_final</Template>
  <TotalTime>2835</TotalTime>
  <Words>403</Words>
  <Application>Microsoft Office PowerPoint</Application>
  <PresentationFormat>On-screen Show (4:3)</PresentationFormat>
  <Paragraphs>126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ＭＳ Ｐゴシック</vt:lpstr>
      <vt:lpstr>Arial</vt:lpstr>
      <vt:lpstr>Arial Black</vt:lpstr>
      <vt:lpstr>Calibri</vt:lpstr>
      <vt:lpstr>Courier New</vt:lpstr>
      <vt:lpstr>Symbol</vt:lpstr>
      <vt:lpstr>Wingdings</vt:lpstr>
      <vt:lpstr>bergerinvitels3e_lectureslides_ch01_final</vt:lpstr>
      <vt:lpstr>Section 8.10</vt:lpstr>
      <vt:lpstr>Topic 8.10</vt:lpstr>
      <vt:lpstr>Split Plot Design</vt:lpstr>
      <vt:lpstr>Pulse Rate after Exercise</vt:lpstr>
      <vt:lpstr>Hierarchical Design (Factors nested within factors)</vt:lpstr>
      <vt:lpstr>Latin Square</vt:lpstr>
      <vt:lpstr>Balanced Incomplete Block Design</vt:lpstr>
      <vt:lpstr>Fractional Factorial</vt:lpstr>
      <vt:lpstr>Hypothetical Dataset</vt:lpstr>
      <vt:lpstr>Greenhouse-Geisser Adjustment (1 of 3)</vt:lpstr>
      <vt:lpstr>Greenhouse-Geisser Adjustment (2 of 3)</vt:lpstr>
      <vt:lpstr>Greenhouse-Geisser Adjustment (3 of 3)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8.10</dc:title>
  <dc:creator>Canon</dc:creator>
  <cp:lastModifiedBy>Newton, Andy</cp:lastModifiedBy>
  <cp:revision>648</cp:revision>
  <dcterms:created xsi:type="dcterms:W3CDTF">2015-10-23T14:29:37Z</dcterms:created>
  <dcterms:modified xsi:type="dcterms:W3CDTF">2018-11-14T15:56:41Z</dcterms:modified>
</cp:coreProperties>
</file>